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62" r:id="rId4"/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1"/>
  </p:normalViewPr>
  <p:slideViewPr>
    <p:cSldViewPr snapToGrid="0" snapToObjects="1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3269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994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1665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0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426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750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37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22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15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8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508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266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901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3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04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36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441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F3610C0-AEE0-5649-A1C1-C60F80370511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79F96D6-2D81-EF49-A889-6E6D593EA7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0369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  <p:sldLayoutId id="214748383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453629"/>
            <a:ext cx="7197726" cy="2421464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	ТЕХНОЛОГИЧЕСКОЕ РАЗВИТИЕ И ИСКУССТВЕННЫЙ ИНТЕЛЛЕКТ</a:t>
            </a:r>
            <a:endParaRPr lang="ru-RU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89466" y="4385732"/>
            <a:ext cx="7870660" cy="1405467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Команда проекта:</a:t>
            </a:r>
          </a:p>
          <a:p>
            <a:r>
              <a:rPr lang="ru-RU" dirty="0" smtClean="0"/>
              <a:t>Олег </a:t>
            </a:r>
            <a:r>
              <a:rPr lang="ru-RU" dirty="0" err="1" smtClean="0"/>
              <a:t>желябин</a:t>
            </a:r>
            <a:r>
              <a:rPr lang="ru-RU" dirty="0" smtClean="0"/>
              <a:t>, </a:t>
            </a:r>
            <a:r>
              <a:rPr lang="ru-RU" dirty="0" err="1" smtClean="0"/>
              <a:t>кузнецова</a:t>
            </a:r>
            <a:r>
              <a:rPr lang="ru-RU" dirty="0" smtClean="0"/>
              <a:t> виол</a:t>
            </a:r>
            <a:r>
              <a:rPr lang="en-US" dirty="0" err="1" smtClean="0"/>
              <a:t>етта</a:t>
            </a:r>
            <a:r>
              <a:rPr lang="ru-RU" dirty="0" smtClean="0"/>
              <a:t>, </a:t>
            </a:r>
            <a:r>
              <a:rPr lang="ru-RU" dirty="0" err="1" smtClean="0"/>
              <a:t>вахитов</a:t>
            </a:r>
            <a:r>
              <a:rPr lang="ru-RU" dirty="0" smtClean="0"/>
              <a:t> </a:t>
            </a:r>
            <a:r>
              <a:rPr lang="ru-RU" dirty="0" err="1" smtClean="0"/>
              <a:t>камиль</a:t>
            </a:r>
            <a:r>
              <a:rPr lang="ru-RU" dirty="0" smtClean="0"/>
              <a:t>, старцев </a:t>
            </a:r>
            <a:r>
              <a:rPr lang="ru-RU" dirty="0" err="1" smtClean="0"/>
              <a:t>денис</a:t>
            </a:r>
            <a:r>
              <a:rPr lang="ru-RU" dirty="0" smtClean="0"/>
              <a:t>, </a:t>
            </a:r>
            <a:r>
              <a:rPr lang="ru-RU" dirty="0" err="1" smtClean="0"/>
              <a:t>миннебаева</a:t>
            </a:r>
            <a:r>
              <a:rPr lang="ru-RU" dirty="0" smtClean="0"/>
              <a:t> </a:t>
            </a:r>
            <a:r>
              <a:rPr lang="ru-RU" dirty="0" err="1" smtClean="0"/>
              <a:t>аделина</a:t>
            </a:r>
            <a:r>
              <a:rPr lang="ru-RU" dirty="0" smtClean="0"/>
              <a:t>, </a:t>
            </a:r>
            <a:r>
              <a:rPr lang="ru-RU" dirty="0" err="1" smtClean="0"/>
              <a:t>тютюгин</a:t>
            </a:r>
            <a:r>
              <a:rPr lang="ru-RU" dirty="0" smtClean="0"/>
              <a:t> </a:t>
            </a:r>
            <a:r>
              <a:rPr lang="ru-RU" dirty="0" err="1" smtClean="0"/>
              <a:t>кирилл</a:t>
            </a:r>
            <a:r>
              <a:rPr lang="ru-RU" dirty="0" smtClean="0"/>
              <a:t>, </a:t>
            </a:r>
            <a:r>
              <a:rPr lang="ru-RU" dirty="0" err="1" smtClean="0"/>
              <a:t>артюшкина</a:t>
            </a:r>
            <a:r>
              <a:rPr lang="ru-RU" dirty="0" smtClean="0"/>
              <a:t> </a:t>
            </a:r>
            <a:r>
              <a:rPr lang="ru-RU" dirty="0" err="1" smtClean="0"/>
              <a:t>елизавета</a:t>
            </a:r>
            <a:r>
              <a:rPr lang="ru-RU" dirty="0" smtClean="0"/>
              <a:t>, </a:t>
            </a:r>
            <a:r>
              <a:rPr lang="ru-RU" dirty="0" err="1" smtClean="0"/>
              <a:t>васильева</a:t>
            </a:r>
            <a:r>
              <a:rPr lang="ru-RU" dirty="0" smtClean="0"/>
              <a:t> </a:t>
            </a:r>
            <a:r>
              <a:rPr lang="ru-RU" dirty="0" err="1" smtClean="0"/>
              <a:t>арина</a:t>
            </a:r>
            <a:r>
              <a:rPr lang="ru-RU" dirty="0" smtClean="0"/>
              <a:t>, </a:t>
            </a:r>
            <a:r>
              <a:rPr lang="ru-RU" dirty="0" err="1" smtClean="0"/>
              <a:t>улантикова</a:t>
            </a:r>
            <a:r>
              <a:rPr lang="ru-RU" dirty="0" smtClean="0"/>
              <a:t> </a:t>
            </a:r>
            <a:r>
              <a:rPr lang="ru-RU" dirty="0" err="1" smtClean="0"/>
              <a:t>софия</a:t>
            </a:r>
            <a:r>
              <a:rPr lang="ru-RU" dirty="0" smtClean="0"/>
              <a:t>, </a:t>
            </a:r>
            <a:r>
              <a:rPr lang="ru-RU" dirty="0" err="1" smtClean="0"/>
              <a:t>лукманов</a:t>
            </a:r>
            <a:r>
              <a:rPr lang="ru-RU" dirty="0" smtClean="0"/>
              <a:t> </a:t>
            </a:r>
            <a:r>
              <a:rPr lang="ru-RU" dirty="0" err="1" smtClean="0"/>
              <a:t>мади</a:t>
            </a:r>
            <a:r>
              <a:rPr lang="ru-RU" dirty="0" smtClean="0"/>
              <a:t>, </a:t>
            </a:r>
            <a:r>
              <a:rPr lang="ru-RU" dirty="0" err="1" smtClean="0"/>
              <a:t>егорова</a:t>
            </a:r>
            <a:r>
              <a:rPr lang="ru-RU" dirty="0" smtClean="0"/>
              <a:t> </a:t>
            </a:r>
            <a:r>
              <a:rPr lang="ru-RU" dirty="0" err="1" smtClean="0"/>
              <a:t>натал</a:t>
            </a:r>
            <a:r>
              <a:rPr lang="en-US" dirty="0" err="1" smtClean="0"/>
              <a:t>ь</a:t>
            </a:r>
            <a:r>
              <a:rPr lang="ru-RU" dirty="0" smtClean="0"/>
              <a:t>я</a:t>
            </a:r>
            <a:r>
              <a:rPr lang="en-US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7180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Социальная сфера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ru-RU" sz="2000" b="1" dirty="0" smtClean="0"/>
              <a:t>Видение будущего на 2100 год</a:t>
            </a:r>
            <a:endParaRPr lang="ru-RU" sz="20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9143989"/>
              </p:ext>
            </p:extLst>
          </p:nvPr>
        </p:nvGraphicFramePr>
        <p:xfrm>
          <a:off x="1599303" y="2345348"/>
          <a:ext cx="8554100" cy="381362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768140"/>
                <a:gridCol w="2947757"/>
                <a:gridCol w="2838203"/>
              </a:tblGrid>
              <a:tr h="569722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1123837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Уход в виртуальную реальность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VR</a:t>
                      </a:r>
                      <a:r>
                        <a:rPr lang="ru-RU" sz="1800" baseline="0" noProof="0" dirty="0" smtClean="0"/>
                        <a:t> становится помощником в обучении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Прозрачность</a:t>
                      </a:r>
                      <a:r>
                        <a:rPr lang="ru-RU" sz="1800" baseline="0" noProof="0" dirty="0" smtClean="0"/>
                        <a:t> информации (открытость)</a:t>
                      </a:r>
                      <a:endParaRPr lang="ru-RU" sz="1800" noProof="0" dirty="0" smtClean="0"/>
                    </a:p>
                  </a:txBody>
                  <a:tcPr/>
                </a:tc>
              </a:tr>
              <a:tr h="996231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Потеря моральных ценностей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Доступная среда общения</a:t>
                      </a:r>
                      <a:r>
                        <a:rPr lang="en-US" sz="1800" noProof="0" dirty="0" smtClean="0"/>
                        <a:t> 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 err="1" smtClean="0"/>
                        <a:t>Новые</a:t>
                      </a:r>
                      <a:r>
                        <a:rPr lang="en-US" sz="1800" noProof="0" dirty="0" smtClean="0"/>
                        <a:t> </a:t>
                      </a:r>
                      <a:r>
                        <a:rPr lang="en-US" sz="1800" noProof="0" dirty="0" err="1" smtClean="0"/>
                        <a:t>методы</a:t>
                      </a:r>
                      <a:r>
                        <a:rPr lang="en-US" sz="1800" noProof="0" dirty="0" smtClean="0"/>
                        <a:t> </a:t>
                      </a:r>
                      <a:r>
                        <a:rPr lang="en-US" sz="1800" noProof="0" dirty="0" err="1" smtClean="0"/>
                        <a:t>качественного</a:t>
                      </a:r>
                      <a:r>
                        <a:rPr lang="en-US" sz="1800" noProof="0" dirty="0" smtClean="0"/>
                        <a:t> </a:t>
                      </a:r>
                      <a:r>
                        <a:rPr lang="en-US" sz="1800" noProof="0" dirty="0" err="1" smtClean="0"/>
                        <a:t>образования</a:t>
                      </a:r>
                      <a:endParaRPr lang="ru-RU" sz="1800" noProof="0" dirty="0"/>
                    </a:p>
                  </a:txBody>
                  <a:tcPr/>
                </a:tc>
              </a:tr>
              <a:tr h="112383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err="1" smtClean="0"/>
                        <a:t>Кибертерроризм</a:t>
                      </a:r>
                      <a:r>
                        <a:rPr lang="ru-RU" sz="1800" noProof="0" dirty="0" smtClean="0"/>
                        <a:t>, недоступность информации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Информация — самый ценный ресурс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Приватность, полная защита личных</a:t>
                      </a:r>
                      <a:r>
                        <a:rPr lang="ru-RU" sz="1800" baseline="0" noProof="0" dirty="0" smtClean="0"/>
                        <a:t> данных</a:t>
                      </a:r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249"/>
          <a:stretch/>
        </p:blipFill>
        <p:spPr>
          <a:xfrm>
            <a:off x="8858993" y="330119"/>
            <a:ext cx="2957578" cy="173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Медицина, экология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Видение будущего на 2100 год</a:t>
            </a:r>
            <a:endParaRPr lang="ru-RU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8135218"/>
              </p:ext>
            </p:extLst>
          </p:nvPr>
        </p:nvGraphicFramePr>
        <p:xfrm>
          <a:off x="1574880" y="2411511"/>
          <a:ext cx="8481954" cy="376505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827318"/>
                <a:gridCol w="2827318"/>
                <a:gridCol w="2827318"/>
              </a:tblGrid>
              <a:tr h="546631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1376352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Значительное</a:t>
                      </a:r>
                      <a:r>
                        <a:rPr lang="ru-RU" sz="1800" baseline="0" noProof="0" dirty="0" smtClean="0"/>
                        <a:t> у</a:t>
                      </a:r>
                      <a:r>
                        <a:rPr lang="ru-RU" sz="1800" noProof="0" dirty="0" smtClean="0"/>
                        <a:t>меньшение срока жизни</a:t>
                      </a:r>
                      <a:r>
                        <a:rPr lang="ru-RU" sz="1800" baseline="0" noProof="0" dirty="0" smtClean="0"/>
                        <a:t> человека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Выращивание, искусственное изготовление органов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Изменение генетического кода</a:t>
                      </a:r>
                      <a:r>
                        <a:rPr lang="ru-RU" sz="1800" baseline="0" noProof="0" dirty="0" smtClean="0"/>
                        <a:t> (увеличение срока жизни, исчезновение болезней)</a:t>
                      </a:r>
                      <a:endParaRPr lang="ru-RU" sz="1800" noProof="0" dirty="0" smtClean="0"/>
                    </a:p>
                  </a:txBody>
                  <a:tcPr/>
                </a:tc>
              </a:tr>
              <a:tr h="763786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Планета превращается в мусорную свалку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Полная переработка мусора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Материалы не требующие переработки</a:t>
                      </a:r>
                    </a:p>
                  </a:txBody>
                  <a:tcPr/>
                </a:tc>
              </a:tr>
              <a:tr h="107828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Глобальное</a:t>
                      </a:r>
                      <a:r>
                        <a:rPr lang="ru-RU" sz="1800" baseline="0" noProof="0" dirty="0" smtClean="0"/>
                        <a:t> изменение климата</a:t>
                      </a: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Усовершенствование</a:t>
                      </a:r>
                      <a:r>
                        <a:rPr lang="ru-RU" sz="1800" baseline="0" noProof="0" dirty="0" smtClean="0"/>
                        <a:t> очистительных приборов (для вредных выбросов)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Климат-контроль (возможность контролировать погоду)</a:t>
                      </a:r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6494" y="263956"/>
            <a:ext cx="3016330" cy="1650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экономическая</a:t>
            </a:r>
            <a:r>
              <a:rPr lang="en-US" b="1" dirty="0" smtClean="0"/>
              <a:t> </a:t>
            </a:r>
            <a:r>
              <a:rPr lang="en-US" b="1" dirty="0" err="1" smtClean="0"/>
              <a:t>сфера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000" dirty="0" smtClean="0"/>
              <a:t>Видение будущего на 2100 год</a:t>
            </a:r>
            <a:endParaRPr lang="ru-RU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8414707"/>
              </p:ext>
            </p:extLst>
          </p:nvPr>
        </p:nvGraphicFramePr>
        <p:xfrm>
          <a:off x="1484415" y="2388938"/>
          <a:ext cx="8657112" cy="262742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3032695"/>
                <a:gridCol w="2752448"/>
                <a:gridCol w="2871969"/>
              </a:tblGrid>
              <a:tr h="600143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838557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Обесценивание валюты (кризис)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Развитие супердержав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Единая валюта на основе ресурсов (энергетика)</a:t>
                      </a:r>
                    </a:p>
                  </a:txBody>
                  <a:tcPr/>
                </a:tc>
              </a:tr>
              <a:tr h="1053120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Замена людей роботами и</a:t>
                      </a:r>
                      <a:r>
                        <a:rPr lang="ru-RU" sz="1800" baseline="0" noProof="0" dirty="0" smtClean="0"/>
                        <a:t> автоматизированными системами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Безработица,</a:t>
                      </a:r>
                      <a:r>
                        <a:rPr lang="ru-RU" sz="1800" baseline="0" noProof="0" dirty="0" smtClean="0"/>
                        <a:t> низкая оплата неквалифицированного труда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Независимый контроль за денежными потоками через ИИ</a:t>
                      </a:r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1026" name="Picture 2" descr="Ð°ÑÑÐ¸Ð½ÐºÐ¸ Ð¿Ð¾ Ð·Ð°Ð¿ÑÐ¾ÑÑ Ð³Ð»Ð¾Ð±Ð°Ð»Ð¸Ð·Ð°ÑÐ¸Ñ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129" y="281160"/>
            <a:ext cx="2659331" cy="17847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56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энергетическая</a:t>
            </a:r>
            <a:r>
              <a:rPr lang="en-US" b="1" dirty="0" smtClean="0"/>
              <a:t> </a:t>
            </a:r>
            <a:r>
              <a:rPr lang="en-US" b="1" dirty="0" err="1" smtClean="0"/>
              <a:t>сфера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000" dirty="0" smtClean="0"/>
              <a:t>Видение будущего на 2100 год</a:t>
            </a:r>
            <a:endParaRPr lang="ru-RU" sz="2000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68525121"/>
              </p:ext>
            </p:extLst>
          </p:nvPr>
        </p:nvGraphicFramePr>
        <p:xfrm>
          <a:off x="1361125" y="2423564"/>
          <a:ext cx="9267291" cy="2385941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036625"/>
                <a:gridCol w="2857999"/>
                <a:gridCol w="3372667"/>
              </a:tblGrid>
              <a:tr h="653131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873978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Увеличивается потребление, недостаток энергии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Повышение</a:t>
                      </a:r>
                      <a:r>
                        <a:rPr lang="ru-RU" sz="1800" baseline="0" noProof="0" dirty="0" smtClean="0"/>
                        <a:t> КПД</a:t>
                      </a:r>
                      <a:r>
                        <a:rPr lang="en-US" sz="1800" baseline="0" noProof="0" dirty="0" smtClean="0"/>
                        <a:t> </a:t>
                      </a:r>
                      <a:r>
                        <a:rPr lang="en-US" sz="1800" baseline="0" noProof="0" dirty="0" err="1" smtClean="0"/>
                        <a:t>в</a:t>
                      </a:r>
                      <a:r>
                        <a:rPr lang="en-US" sz="1800" baseline="0" noProof="0" dirty="0" smtClean="0"/>
                        <a:t> </a:t>
                      </a:r>
                      <a:r>
                        <a:rPr lang="en-US" sz="1800" baseline="0" noProof="0" dirty="0" err="1" smtClean="0"/>
                        <a:t>энергетике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Вечный двигатель</a:t>
                      </a:r>
                    </a:p>
                  </a:txBody>
                  <a:tcPr/>
                </a:tc>
              </a:tr>
              <a:tr h="858832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Война за ресурсы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Альтернативные</a:t>
                      </a:r>
                      <a:r>
                        <a:rPr lang="ru-RU" sz="1800" baseline="0" noProof="0" dirty="0" smtClean="0"/>
                        <a:t> источники энергии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noProof="0" dirty="0" err="1" smtClean="0"/>
                        <a:t>Термоядерная</a:t>
                      </a:r>
                      <a:r>
                        <a:rPr lang="en-US" sz="1800" baseline="0" noProof="0" dirty="0" smtClean="0"/>
                        <a:t> </a:t>
                      </a:r>
                      <a:r>
                        <a:rPr lang="en-US" sz="1800" baseline="0" noProof="0" dirty="0" err="1" smtClean="0"/>
                        <a:t>энергетика</a:t>
                      </a:r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5261" y="299403"/>
            <a:ext cx="2172073" cy="1476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42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космическая</a:t>
            </a:r>
            <a:r>
              <a:rPr lang="en-US" b="1" dirty="0" smtClean="0"/>
              <a:t> </a:t>
            </a:r>
            <a:r>
              <a:rPr lang="en-US" b="1" dirty="0" err="1" smtClean="0"/>
              <a:t>сфера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2000" dirty="0" smtClean="0"/>
              <a:t>Видение будущего на 2100 год</a:t>
            </a:r>
            <a:endParaRPr lang="ru-RU" sz="20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86803912"/>
              </p:ext>
            </p:extLst>
          </p:nvPr>
        </p:nvGraphicFramePr>
        <p:xfrm>
          <a:off x="1318161" y="2369284"/>
          <a:ext cx="9144000" cy="3557548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2835007"/>
                <a:gridCol w="3785396"/>
                <a:gridCol w="2523597"/>
              </a:tblGrid>
              <a:tr h="382968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1057875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Мусорный</a:t>
                      </a:r>
                      <a:r>
                        <a:rPr lang="ru-RU" sz="1800" baseline="0" noProof="0" dirty="0" smtClean="0"/>
                        <a:t> купол вокруг Земли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Космический лифт</a:t>
                      </a:r>
                      <a:r>
                        <a:rPr lang="ru-RU" sz="1800" baseline="0" noProof="0" dirty="0" smtClean="0"/>
                        <a:t> (пассажиры, грузы)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err="1" smtClean="0"/>
                        <a:t>Терраформирование</a:t>
                      </a:r>
                      <a:endParaRPr lang="ru-RU" sz="1800" noProof="0" dirty="0" smtClean="0"/>
                    </a:p>
                  </a:txBody>
                  <a:tcPr/>
                </a:tc>
              </a:tr>
              <a:tr h="902873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Недоступность космических</a:t>
                      </a:r>
                      <a:r>
                        <a:rPr lang="ru-RU" sz="1800" baseline="0" noProof="0" dirty="0" smtClean="0"/>
                        <a:t> полетов для большинства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Добыча ре</a:t>
                      </a:r>
                      <a:r>
                        <a:rPr lang="en-US" sz="1800" noProof="0" dirty="0" err="1" smtClean="0"/>
                        <a:t>с</a:t>
                      </a:r>
                      <a:r>
                        <a:rPr lang="ru-RU" sz="1800" noProof="0" dirty="0" err="1" smtClean="0"/>
                        <a:t>урсов</a:t>
                      </a:r>
                      <a:r>
                        <a:rPr lang="ru-RU" sz="1800" noProof="0" dirty="0" smtClean="0"/>
                        <a:t> с космических тел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Обнаружение новых материалов, ресурсов, ископаемых</a:t>
                      </a:r>
                      <a:endParaRPr lang="ru-RU" sz="1800" noProof="0" dirty="0"/>
                    </a:p>
                  </a:txBody>
                  <a:tcPr/>
                </a:tc>
              </a:tr>
              <a:tr h="1189033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Космические экспедиции с помощью</a:t>
                      </a:r>
                      <a:r>
                        <a:rPr lang="ru-RU" sz="1800" baseline="0" noProof="0" dirty="0" smtClean="0"/>
                        <a:t> </a:t>
                      </a:r>
                      <a:r>
                        <a:rPr lang="ru-RU" sz="1800" baseline="0" noProof="0" dirty="0" err="1" smtClean="0"/>
                        <a:t>андроидов</a:t>
                      </a:r>
                      <a:r>
                        <a:rPr lang="ru-RU" sz="1800" baseline="0" noProof="0" dirty="0" smtClean="0"/>
                        <a:t>, роботов (управление кораблем и </a:t>
                      </a:r>
                      <a:r>
                        <a:rPr lang="ru-RU" sz="1800" baseline="0" noProof="0" dirty="0" err="1" smtClean="0"/>
                        <a:t>др</a:t>
                      </a:r>
                      <a:r>
                        <a:rPr lang="ru-RU" sz="1800" baseline="0" noProof="0" dirty="0" smtClean="0"/>
                        <a:t>).</a:t>
                      </a: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2135" y="299402"/>
            <a:ext cx="2316903" cy="1303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75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Искусственный интеллект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2000" dirty="0" smtClean="0"/>
              <a:t>Видение будущего на 2100 год</a:t>
            </a:r>
            <a:endParaRPr lang="ru-RU" sz="2000" dirty="0"/>
          </a:p>
        </p:txBody>
      </p:sp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338009"/>
              </p:ext>
            </p:extLst>
          </p:nvPr>
        </p:nvGraphicFramePr>
        <p:xfrm>
          <a:off x="851971" y="2359928"/>
          <a:ext cx="9927772" cy="396240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000063"/>
                <a:gridCol w="3275663"/>
                <a:gridCol w="365204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Пессимистический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Реалистический</a:t>
                      </a:r>
                      <a:r>
                        <a:rPr lang="ru-RU" sz="2000" baseline="0" noProof="0" dirty="0" smtClean="0"/>
                        <a:t> </a:t>
                      </a:r>
                      <a:endParaRPr lang="ru-RU" sz="20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noProof="0" dirty="0" smtClean="0"/>
                        <a:t>Идеальный </a:t>
                      </a:r>
                      <a:endParaRPr lang="ru-RU" sz="20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Выход ИИ из под контроля человека.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Создание искусственного интеллекта как личности (собственная идентификация).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Роботы с ИИ выполняют самые опасные работы.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Бесконтрольность</a:t>
                      </a:r>
                      <a:r>
                        <a:rPr lang="ru-RU" sz="1800" baseline="0" noProof="0" dirty="0" smtClean="0"/>
                        <a:t> развития (обучения ИИ). Можно научить хакерским атакам, взламывать счета и др.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Помощь</a:t>
                      </a:r>
                      <a:r>
                        <a:rPr lang="ru-RU" sz="1800" baseline="0" noProof="0" dirty="0" smtClean="0"/>
                        <a:t> ИИ в распределении ресурсов, сбору статистических данных, прогнозирование.</a:t>
                      </a:r>
                      <a:endParaRPr lang="ru-RU" sz="18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Развитие ИИ</a:t>
                      </a:r>
                      <a:r>
                        <a:rPr lang="ru-RU" sz="1800" baseline="0" noProof="0" dirty="0" smtClean="0"/>
                        <a:t> на основе живых организмов, </a:t>
                      </a:r>
                      <a:r>
                        <a:rPr lang="en-US" sz="1800" baseline="0" noProof="0" dirty="0" err="1" smtClean="0"/>
                        <a:t>например</a:t>
                      </a:r>
                      <a:r>
                        <a:rPr lang="en-US" sz="1800" baseline="0" noProof="0" dirty="0" smtClean="0"/>
                        <a:t>, </a:t>
                      </a:r>
                      <a:r>
                        <a:rPr lang="en-US" sz="1800" baseline="0" noProof="0" dirty="0" err="1" smtClean="0"/>
                        <a:t>грибная</a:t>
                      </a:r>
                      <a:r>
                        <a:rPr lang="en-US" sz="1800" baseline="0" noProof="0" dirty="0" smtClean="0"/>
                        <a:t> </a:t>
                      </a:r>
                      <a:r>
                        <a:rPr lang="en-US" sz="1800" baseline="0" noProof="0" dirty="0" err="1" smtClean="0"/>
                        <a:t>экосистема</a:t>
                      </a:r>
                      <a:r>
                        <a:rPr lang="ru-RU" sz="1800" baseline="0" noProof="0" dirty="0" smtClean="0"/>
                        <a:t> (мицелий).</a:t>
                      </a:r>
                      <a:endParaRPr lang="ru-RU" sz="1800" noProof="0" dirty="0"/>
                    </a:p>
                  </a:txBody>
                  <a:tcPr/>
                </a:tc>
              </a:tr>
              <a:tr h="359021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Использование</a:t>
                      </a:r>
                      <a:r>
                        <a:rPr lang="ru-RU" sz="1800" baseline="0" noProof="0" dirty="0" smtClean="0"/>
                        <a:t> ИИ в основном в военной отрасли, спецслужбах, для незаконной слежки, операций, манипуляций</a:t>
                      </a: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noProof="0" dirty="0" smtClean="0"/>
                        <a:t>Создание</a:t>
                      </a:r>
                      <a:r>
                        <a:rPr lang="ru-RU" sz="1800" baseline="0" noProof="0" dirty="0" smtClean="0"/>
                        <a:t> законодательства в сфере ИИ и робототехники (права, обязанности, ответственность).</a:t>
                      </a:r>
                      <a:endParaRPr lang="ru-RU" sz="1800" noProof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noProof="0" dirty="0" smtClean="0"/>
                        <a:t>Интеграция (взаимодействие) ИИ с человеческим мозгом для увеличения когнитивных возможностей</a:t>
                      </a:r>
                      <a:r>
                        <a:rPr lang="en-US" sz="1800" noProof="0" dirty="0" smtClean="0"/>
                        <a:t>. </a:t>
                      </a:r>
                      <a:r>
                        <a:rPr lang="en-US" sz="1800" noProof="0" dirty="0" err="1" smtClean="0"/>
                        <a:t>Появление</a:t>
                      </a:r>
                      <a:r>
                        <a:rPr lang="en-US" sz="1800" noProof="0" dirty="0" smtClean="0"/>
                        <a:t> </a:t>
                      </a:r>
                      <a:r>
                        <a:rPr lang="en-US" sz="1800" noProof="0" dirty="0" err="1" smtClean="0"/>
                        <a:t>квантового</a:t>
                      </a:r>
                      <a:r>
                        <a:rPr lang="en-US" sz="1800" noProof="0" dirty="0" smtClean="0"/>
                        <a:t> </a:t>
                      </a:r>
                      <a:r>
                        <a:rPr lang="en-US" sz="1800" noProof="0" dirty="0" err="1" smtClean="0"/>
                        <a:t>компьютера</a:t>
                      </a:r>
                      <a:endParaRPr lang="ru-RU" sz="1800" noProof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175297" y="1881201"/>
            <a:ext cx="12811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СЦЕНАРИИ</a:t>
            </a:r>
            <a:endParaRPr lang="en-US" b="1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127" y="315539"/>
            <a:ext cx="2576647" cy="1371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7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Благодарим за внимание!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72200" y="2270289"/>
            <a:ext cx="4330700" cy="294402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dirty="0" smtClean="0"/>
              <a:t>Команда “Технологического развития и Искусственного Интеллекта”</a:t>
            </a:r>
          </a:p>
          <a:p>
            <a:pPr marL="0" indent="0">
              <a:buNone/>
            </a:pPr>
            <a:r>
              <a:rPr lang="ru-RU" sz="2400" dirty="0" smtClean="0"/>
              <a:t>Международный молодежный форум “Моделирование будущего: Горизонт 2100“</a:t>
            </a:r>
            <a:endParaRPr lang="ru-RU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1" y="2427379"/>
            <a:ext cx="5330825" cy="2862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96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303</TotalTime>
  <Words>397</Words>
  <Application>Microsoft Office PowerPoint</Application>
  <PresentationFormat>Произвольный</PresentationFormat>
  <Paragraphs>82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Celestial</vt:lpstr>
      <vt:lpstr> ТЕХНОЛОГИЧЕСКОЕ РАЗВИТИЕ И ИСКУССТВЕННЫЙ ИНТЕЛЛЕКТ</vt:lpstr>
      <vt:lpstr>Социальная сфера Видение будущего на 2100 год</vt:lpstr>
      <vt:lpstr>Медицина, экология Видение будущего на 2100 год</vt:lpstr>
      <vt:lpstr>экономическая сфера Видение будущего на 2100 год</vt:lpstr>
      <vt:lpstr>энергетическая сфера Видение будущего на 2100 год</vt:lpstr>
      <vt:lpstr>космическая сфера Видение будущего на 2100 год</vt:lpstr>
      <vt:lpstr>Искусственный интеллект Видение будущего на 2100 год</vt:lpstr>
      <vt:lpstr>Благодарим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ТЕХНОЛОГИЧЕСКОЕ РАЗВИТИЕ И ИСКУССТВЕННЫЙ ИНТЕЛЛЕКТ</dc:title>
  <dc:creator>Microsoft Office User</dc:creator>
  <cp:lastModifiedBy>РС</cp:lastModifiedBy>
  <cp:revision>27</cp:revision>
  <dcterms:created xsi:type="dcterms:W3CDTF">2019-07-09T09:04:16Z</dcterms:created>
  <dcterms:modified xsi:type="dcterms:W3CDTF">2019-07-11T09:03:16Z</dcterms:modified>
</cp:coreProperties>
</file>