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78" r:id="rId4"/>
    <p:sldId id="259" r:id="rId5"/>
    <p:sldId id="276" r:id="rId6"/>
    <p:sldId id="257" r:id="rId7"/>
    <p:sldId id="261" r:id="rId8"/>
    <p:sldId id="263" r:id="rId9"/>
    <p:sldId id="277" r:id="rId10"/>
    <p:sldId id="262" r:id="rId11"/>
    <p:sldId id="272" r:id="rId12"/>
    <p:sldId id="264" r:id="rId13"/>
    <p:sldId id="273" r:id="rId14"/>
    <p:sldId id="275" r:id="rId15"/>
    <p:sldId id="265" r:id="rId16"/>
    <p:sldId id="268" r:id="rId17"/>
    <p:sldId id="269" r:id="rId18"/>
    <p:sldId id="270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Desktop\&#1060;&#1077;&#1076;&#1080;&#1085;%20&#1087;&#1088;&#1086;&#1077;&#1082;&#1090;\&#1050;&#1083;&#1086;&#1085;&#1080;&#1088;&#1086;&#1074;&#1072;&#1085;&#1080;&#1077;\&#1072;&#1085;&#1082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Desktop\&#1060;&#1077;&#1076;&#1080;&#1085;%20&#1087;&#1088;&#1086;&#1077;&#1082;&#1090;\&#1050;&#1083;&#1086;&#1085;&#1080;&#1088;&#1086;&#1074;&#1072;&#1085;&#1080;&#1077;\&#1072;&#1085;&#1082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oleObject" Target="file:///C:\Users\mihaylova.nn\Desktop\&#1060;&#1077;&#1076;&#1080;&#1085;%20&#1087;&#1088;&#1086;&#1077;&#1082;&#1090;\&#1050;&#1083;&#1086;&#1085;&#1080;&#1088;&#1086;&#1074;&#1072;&#1085;&#1080;&#1077;\&#1072;&#1085;&#1082;&#1077;&#1090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mf"/><Relationship Id="rId1" Type="http://schemas.openxmlformats.org/officeDocument/2006/relationships/image" Target="../media/image17.jpg"/><Relationship Id="rId4" Type="http://schemas.openxmlformats.org/officeDocument/2006/relationships/oleObject" Target="file:///C:\Users\mihaylova.nn\Desktop\&#1060;&#1077;&#1076;&#1080;&#1085;%20&#1087;&#1088;&#1086;&#1077;&#1082;&#1090;\&#1050;&#1083;&#1086;&#1085;&#1080;&#1088;&#1086;&#1074;&#1072;&#1085;&#1080;&#1077;\&#1072;&#1085;&#1082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Desktop\&#1060;&#1077;&#1076;&#1080;&#1085;%20&#1087;&#1088;&#1086;&#1077;&#1082;&#1090;\&#1050;&#1083;&#1086;&#1085;&#1080;&#1088;&#1086;&#1074;&#1072;&#1085;&#1080;&#1077;\&#1072;&#1085;&#1082;&#1077;&#1090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AppData\Local\Temp\&#1072;&#1085;&#1082;&#1077;&#1090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AppData\Local\Temp\&#1072;&#1085;&#1082;&#1077;&#1090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.nn\AppData\Local\Temp\&#1072;&#1085;&#1082;&#1077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что такое клонирование?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6481955380577429"/>
                  <c:y val="1.25430154564012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138258584295232"/>
                  <c:y val="0.279766265104740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546376073156622"/>
                  <c:y val="0.107895401018165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Лист2!$C$3:$E$3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перый раз слышу </c:v>
                </c:pt>
              </c:strCache>
            </c:strRef>
          </c:cat>
          <c:val>
            <c:numRef>
              <c:f>Лист2!$C$4:$E$4</c:f>
              <c:numCache>
                <c:formatCode>0%</c:formatCode>
                <c:ptCount val="3"/>
                <c:pt idx="0">
                  <c:v>0.72</c:v>
                </c:pt>
                <c:pt idx="1">
                  <c:v>0.16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BB-D749-8A9F-7FAEBF305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 lang="ru-RU" dirty="0">
                <a:solidFill>
                  <a:srgbClr val="00B050"/>
                </a:solidFill>
              </a:rPr>
              <a:t>Клонирование - это...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Лист2!$C$5:$E$5</c:f>
              <c:strCache>
                <c:ptCount val="3"/>
                <c:pt idx="0">
                  <c:v>точная копия чего-то;</c:v>
                </c:pt>
                <c:pt idx="1">
                  <c:v>это новый объект, созданный по образу и подобию другого.</c:v>
                </c:pt>
                <c:pt idx="2">
                  <c:v>это искусственное воспроизведение чего-то;</c:v>
                </c:pt>
              </c:strCache>
            </c:strRef>
          </c:cat>
          <c:val>
            <c:numRef>
              <c:f>Лист2!$C$6:$E$6</c:f>
              <c:numCache>
                <c:formatCode>0%</c:formatCode>
                <c:ptCount val="3"/>
                <c:pt idx="0">
                  <c:v>0.48</c:v>
                </c:pt>
                <c:pt idx="1">
                  <c:v>0.46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9A-C04F-9008-50421EEA8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91392"/>
        <c:axId val="85217664"/>
      </c:barChart>
      <c:catAx>
        <c:axId val="67291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5217664"/>
        <c:crosses val="autoZero"/>
        <c:auto val="1"/>
        <c:lblAlgn val="ctr"/>
        <c:lblOffset val="100"/>
        <c:noMultiLvlLbl val="0"/>
      </c:catAx>
      <c:valAx>
        <c:axId val="852176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729139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aseline="0" dirty="0"/>
              <a:t>Кого из животных клонировали до овечки?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Лист2!$C$9:$F$9</c:f>
              <c:strCache>
                <c:ptCount val="4"/>
                <c:pt idx="0">
                  <c:v>мышь;</c:v>
                </c:pt>
                <c:pt idx="1">
                  <c:v>собаку;</c:v>
                </c:pt>
                <c:pt idx="2">
                  <c:v>лягушку;</c:v>
                </c:pt>
                <c:pt idx="3">
                  <c:v>другое</c:v>
                </c:pt>
              </c:strCache>
            </c:strRef>
          </c:cat>
          <c:val>
            <c:numRef>
              <c:f>Лист2!$C$10:$F$10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F1-1841-8404-016A68312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5376"/>
        <c:axId val="8406912"/>
      </c:barChart>
      <c:catAx>
        <c:axId val="84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C000"/>
                </a:solidFill>
              </a:defRPr>
            </a:pPr>
            <a:endParaRPr lang="ru-RU"/>
          </a:p>
        </c:txPr>
        <c:crossAx val="8406912"/>
        <c:crosses val="autoZero"/>
        <c:auto val="1"/>
        <c:lblAlgn val="ctr"/>
        <c:lblOffset val="100"/>
        <c:noMultiLvlLbl val="0"/>
      </c:catAx>
      <c:valAx>
        <c:axId val="84069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405376"/>
        <c:crosses val="autoZero"/>
        <c:crossBetween val="between"/>
      </c:valAx>
    </c:plotArea>
    <c:plotVisOnly val="1"/>
    <c:dispBlanksAs val="gap"/>
    <c:showDLblsOverMax val="0"/>
  </c:chart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/>
              <a:t>Кого можно клонировать?</a:t>
            </a:r>
            <a:endParaRPr lang="ru-RU" dirty="0"/>
          </a:p>
        </c:rich>
      </c:tx>
      <c:layout>
        <c:manualLayout>
          <c:xMode val="edge"/>
          <c:yMode val="edge"/>
          <c:x val="1.1364085723055337E-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Лист2!$C$11:$E$11</c:f>
              <c:strCache>
                <c:ptCount val="3"/>
                <c:pt idx="0">
                  <c:v>человека;</c:v>
                </c:pt>
                <c:pt idx="1">
                  <c:v>растение;</c:v>
                </c:pt>
                <c:pt idx="2">
                  <c:v>животное.</c:v>
                </c:pt>
              </c:strCache>
            </c:strRef>
          </c:cat>
          <c:val>
            <c:numRef>
              <c:f>Лист2!$C$12:$E$12</c:f>
              <c:numCache>
                <c:formatCode>0%</c:formatCode>
                <c:ptCount val="3"/>
                <c:pt idx="0">
                  <c:v>0.22</c:v>
                </c:pt>
                <c:pt idx="1">
                  <c:v>0.9</c:v>
                </c:pt>
                <c:pt idx="2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42-B14D-A1CD-9358356D1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8928"/>
        <c:axId val="8443008"/>
      </c:barChart>
      <c:catAx>
        <c:axId val="84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43008"/>
        <c:crosses val="autoZero"/>
        <c:auto val="1"/>
        <c:lblAlgn val="ctr"/>
        <c:lblOffset val="100"/>
        <c:noMultiLvlLbl val="0"/>
      </c:catAx>
      <c:valAx>
        <c:axId val="84430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428928"/>
        <c:crosses val="autoZero"/>
        <c:crossBetween val="between"/>
      </c:valAx>
    </c:plotArea>
    <c:plotVisOnly val="1"/>
    <c:dispBlanksAs val="gap"/>
    <c:showDLblsOverMax val="0"/>
  </c:chart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Как звали</a:t>
            </a:r>
            <a:r>
              <a:rPr lang="ru-RU" baseline="0" dirty="0"/>
              <a:t> самую известную овечку-клон?</a:t>
            </a:r>
            <a:endParaRPr lang="ru-RU" dirty="0"/>
          </a:p>
        </c:rich>
      </c:tx>
      <c:layout>
        <c:manualLayout>
          <c:xMode val="edge"/>
          <c:yMode val="edge"/>
          <c:x val="0.14444864568076687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21883298347175684"/>
                  <c:y val="-0.19970440388314448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817496362550276"/>
                  <c:y val="-4.1248806467313541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4852341030288017"/>
                  <c:y val="-0.24474004056129997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Лист2!$C$7:$E$7</c:f>
              <c:strCache>
                <c:ptCount val="3"/>
                <c:pt idx="0">
                  <c:v>Молли;</c:v>
                </c:pt>
                <c:pt idx="1">
                  <c:v>Полли;</c:v>
                </c:pt>
                <c:pt idx="2">
                  <c:v>Долли.</c:v>
                </c:pt>
              </c:strCache>
            </c:strRef>
          </c:cat>
          <c:val>
            <c:numRef>
              <c:f>Лист2!$C$8:$E$8</c:f>
              <c:numCache>
                <c:formatCode>0%</c:formatCode>
                <c:ptCount val="3"/>
                <c:pt idx="0">
                  <c:v>0.36</c:v>
                </c:pt>
                <c:pt idx="1">
                  <c:v>0.12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41-854E-BCB1-E0B6102D8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какие важные задачи может помочь решить клонирование?</a:t>
            </a:r>
          </a:p>
        </c:rich>
      </c:tx>
      <c:layout>
        <c:manualLayout>
          <c:xMode val="edge"/>
          <c:yMode val="edge"/>
          <c:x val="0.12850699912510932"/>
          <c:y val="1.85185185185185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[анкета.xlsx]Лист2!$C$15</c:f>
              <c:strCache>
                <c:ptCount val="1"/>
                <c:pt idx="0">
                  <c:v>помочь тяжелобольным людям;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[анкета.xlsx]Лист2!$C$16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60-4442-82C8-12A998603797}"/>
            </c:ext>
          </c:extLst>
        </c:ser>
        <c:ser>
          <c:idx val="1"/>
          <c:order val="1"/>
          <c:tx>
            <c:strRef>
              <c:f>[анкета.xlsx]Лист2!$D$15</c:f>
              <c:strCache>
                <c:ptCount val="1"/>
                <c:pt idx="0">
                  <c:v>помочь бездетным людям;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[анкета.xlsx]Лист2!$D$16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60-4442-82C8-12A998603797}"/>
            </c:ext>
          </c:extLst>
        </c:ser>
        <c:ser>
          <c:idx val="2"/>
          <c:order val="2"/>
          <c:tx>
            <c:strRef>
              <c:f>[анкета.xlsx]Лист2!$E$15</c:f>
              <c:strCache>
                <c:ptCount val="1"/>
                <c:pt idx="0">
                  <c:v>вывести новые сорта растений и животных;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[анкета.xlsx]Лист2!$E$16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60-4442-82C8-12A998603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22176"/>
        <c:axId val="86336256"/>
      </c:barChart>
      <c:catAx>
        <c:axId val="8632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6336256"/>
        <c:crosses val="autoZero"/>
        <c:auto val="1"/>
        <c:lblAlgn val="ctr"/>
        <c:lblOffset val="100"/>
        <c:noMultiLvlLbl val="0"/>
      </c:catAx>
      <c:valAx>
        <c:axId val="863362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6322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673753280839896"/>
          <c:y val="0.29051509186351704"/>
          <c:w val="0.33659580052493437"/>
          <c:h val="0.5532290755322251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aseline="0" dirty="0"/>
              <a:t>Почему клонирование человека запрещено?</a:t>
            </a:r>
            <a:endParaRPr lang="ru-RU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[анкета.xlsx]Лист2!$C$19:$E$19</c:f>
              <c:strCache>
                <c:ptCount val="3"/>
                <c:pt idx="0">
                  <c:v>потому, что это нарушает права человека;</c:v>
                </c:pt>
                <c:pt idx="1">
                  <c:v>потому, что это нарушает индивидуальность человека и его личность;</c:v>
                </c:pt>
                <c:pt idx="2">
                  <c:v>потому, что клонированные копии недолго живут;</c:v>
                </c:pt>
              </c:strCache>
            </c:strRef>
          </c:cat>
          <c:val>
            <c:numRef>
              <c:f>[анкета.xlsx]Лист2!$C$20:$E$20</c:f>
              <c:numCache>
                <c:formatCode>0%</c:formatCode>
                <c:ptCount val="3"/>
                <c:pt idx="0">
                  <c:v>0.34</c:v>
                </c:pt>
                <c:pt idx="1">
                  <c:v>0.78</c:v>
                </c:pt>
                <c:pt idx="2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5-954F-B8B9-202CEFCD4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64928"/>
        <c:axId val="86366464"/>
      </c:barChart>
      <c:catAx>
        <c:axId val="8636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86366464"/>
        <c:crosses val="autoZero"/>
        <c:auto val="1"/>
        <c:lblAlgn val="ctr"/>
        <c:lblOffset val="100"/>
        <c:noMultiLvlLbl val="0"/>
      </c:catAx>
      <c:valAx>
        <c:axId val="863664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6364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828477690288711"/>
          <c:y val="0.13992017682789767"/>
          <c:w val="0.32782633420822399"/>
          <c:h val="0.81802506439852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из стран законодательно разрешено клонирование?</a:t>
            </a:r>
          </a:p>
        </c:rich>
      </c:tx>
      <c:layout>
        <c:manualLayout>
          <c:xMode val="edge"/>
          <c:yMode val="edge"/>
          <c:x val="0.17977777777777779"/>
          <c:y val="3.517186250999200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0436351706036745"/>
                  <c:y val="-2.262212015164771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50174978127735E-2"/>
                  <c:y val="0.1474285505978419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440616797900263E-2"/>
                  <c:y val="3.1966316710411197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[анкета.xlsx]Лист2!$C$21:$E$21</c:f>
              <c:strCache>
                <c:ptCount val="3"/>
                <c:pt idx="0">
                  <c:v>Австралия;</c:v>
                </c:pt>
                <c:pt idx="1">
                  <c:v>Россия.</c:v>
                </c:pt>
                <c:pt idx="2">
                  <c:v>Китай;</c:v>
                </c:pt>
              </c:strCache>
            </c:strRef>
          </c:cat>
          <c:val>
            <c:numRef>
              <c:f>[анкета.xlsx]Лист2!$C$22:$E$22</c:f>
              <c:numCache>
                <c:formatCode>0%</c:formatCode>
                <c:ptCount val="3"/>
                <c:pt idx="0">
                  <c:v>0.57999999999999996</c:v>
                </c:pt>
                <c:pt idx="1">
                  <c:v>0.02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F-114B-98C2-2F3E0ED28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9CA-8BCD-4A90-BB78-933BDDA53A78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9337-D501-4B2F-9E11-EA00A8F36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0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693932D-FC4A-44C8-955C-26668386220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8B8507-5A2B-4F6B-BB77-154951A87B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315200" cy="2595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Клонировать или нет – вот в чем вопрос….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7978080" cy="2162082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Выполнил: Михайлов Федор, 3-Б  класс</a:t>
            </a:r>
          </a:p>
          <a:p>
            <a:pPr algn="r"/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Кулинич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Юрьевна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ГБОУ  СОШ  № 619</a:t>
            </a:r>
          </a:p>
          <a:p>
            <a:pPr algn="r"/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Ассистент: </a:t>
            </a:r>
            <a:r>
              <a:rPr lang="ru-RU" sz="1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Лембрикова</a:t>
            </a: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Маргарита Михайловна, </a:t>
            </a:r>
          </a:p>
          <a:p>
            <a:pPr algn="r"/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воспитатель   ГПД   ГБОУ СОШ  № 619</a:t>
            </a:r>
          </a:p>
        </p:txBody>
      </p:sp>
    </p:spTree>
    <p:extLst>
      <p:ext uri="{BB962C8B-B14F-4D97-AF65-F5344CB8AC3E}">
        <p14:creationId xmlns:p14="http://schemas.microsoft.com/office/powerpoint/2010/main" val="356840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1.infourok.ru/images/doc/97/115875/img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23679" cy="55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9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829723"/>
              </p:ext>
            </p:extLst>
          </p:nvPr>
        </p:nvGraphicFramePr>
        <p:xfrm>
          <a:off x="971600" y="1268760"/>
          <a:ext cx="72728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18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presentation.ru/img/thumbs/5164c61401eebf79846d71b7b3d6ba81-800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43602" cy="30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myshared.ru/6/639450/slide_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153" y="2420888"/>
            <a:ext cx="4183319" cy="31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869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клонирование 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мире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7008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9757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742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506419"/>
              </p:ext>
            </p:extLst>
          </p:nvPr>
        </p:nvGraphicFramePr>
        <p:xfrm>
          <a:off x="1187624" y="1196752"/>
          <a:ext cx="6984776" cy="472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47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4477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Как Вы сами думаете, почему ученые занимаются проблемой клонирования?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72816"/>
            <a:ext cx="3528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можно удвоить что-то одно;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это понадобится для будущего-можно брать неисчисляемой кол-во чего-то;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чтобы делать копии чего-то редкого	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людям нужна помощь;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клонирование может помочь справиться с задачей;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потому, что надо больше людей;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потому, что если вам дорога собака, то ее можно копировать;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продвигают технологии;</a:t>
            </a:r>
            <a:r>
              <a:rPr lang="ru-RU" sz="1200" dirty="0">
                <a:solidFill>
                  <a:srgbClr val="FFC000"/>
                </a:soli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401287"/>
            <a:ext cx="33843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можно перепутать человека с его клоном;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может плохо закончится;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это опасно;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чтобы сделать армию;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когда их много, они начинают не слушаться;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надо больше людей;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очень опасно;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будут армии по 1000000000000  человек;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чтобы вывести человечество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потому, что если всех подряд клонировать, то не будет понятно, кто настоящий, а кто клонированный.	</a:t>
            </a:r>
          </a:p>
        </p:txBody>
      </p:sp>
      <p:sp>
        <p:nvSpPr>
          <p:cNvPr id="3" name="Плюс 2"/>
          <p:cNvSpPr/>
          <p:nvPr/>
        </p:nvSpPr>
        <p:spPr>
          <a:xfrm>
            <a:off x="1575555" y="170080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6803935" y="2079173"/>
            <a:ext cx="260736" cy="36004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www.mk.ru/upload/iblock_mk/475/5e/c0/dc/DETAIL_PICTURE_549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649" y="3429000"/>
            <a:ext cx="1764467" cy="13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8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haylova.nn\Desktop\Федин проект\Клонирование\20210114_15284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88049">
            <a:off x="-95307" y="1253804"/>
            <a:ext cx="4269500" cy="32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Клонирование картошки в  Всероссийском институт растениеводства имени </a:t>
            </a:r>
            <a:r>
              <a:rPr lang="ru-RU" dirty="0" err="1">
                <a:solidFill>
                  <a:schemeClr val="tx2"/>
                </a:solidFill>
              </a:rPr>
              <a:t>Н.И.Вавилова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4" name="Picture 4" descr="https://admin.nsp.ru/storage/medialibrary/22100/conversions/c56f73f496d60e0979c7b5c64b2079da-cropped-original-1594163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21362"/>
            <a:ext cx="3912986" cy="25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ihaylova.nn\Desktop\Федин проект\Клонирование\IMG-20210115-WA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07764"/>
            <a:ext cx="2603969" cy="34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ihaylova.nn\Desktop\Федин проект\Клонирование\Screenshot_20210201-123827_Phot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984280"/>
            <a:ext cx="1884199" cy="24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7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ihaylova.nn\Desktop\Федин проект\Клонирование\Screenshot_20210201-123657_Phot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1234"/>
            <a:ext cx="3192559" cy="42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haylova.nn\Desktop\Федин проект\Клонирование\Screenshot_20210201-124013_Phot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21280"/>
            <a:ext cx="2795409" cy="37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ihaylova.nn\Desktop\Федин проект\Клонирование\Screenshot_20210201-123855_Phot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07723" cy="31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3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ihaylova.nn\Desktop\Федин проект\Клонирование\Screenshot_20210201-124039_Phot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95" y="1509045"/>
            <a:ext cx="3622709" cy="48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Моя армия клонов…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366" y="1509045"/>
            <a:ext cx="4038316" cy="476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97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8122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Большое 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381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Армия клонов – миф или  реальность?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1.1zoom.ru/b5050/962/Star_Wars_The_Force_503206_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4150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3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9251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анкетировании о клонировании приняли участие 50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3-х классов ГБОУ СОШ № 619 Калининского района Санкт-Петербурга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579344"/>
              </p:ext>
            </p:extLst>
          </p:nvPr>
        </p:nvGraphicFramePr>
        <p:xfrm>
          <a:off x="251520" y="2348880"/>
          <a:ext cx="417646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092784"/>
              </p:ext>
            </p:extLst>
          </p:nvPr>
        </p:nvGraphicFramePr>
        <p:xfrm>
          <a:off x="4499992" y="2132856"/>
          <a:ext cx="44999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15242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3940188" y="-1627819"/>
            <a:ext cx="615553" cy="46805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клонирования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2396" y="3212976"/>
            <a:ext cx="90616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82935" y="3269276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99290" y="3257865"/>
            <a:ext cx="360040" cy="3600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33136" y="3284984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2" y="3662777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479483" y="3259861"/>
            <a:ext cx="360040" cy="3600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97710" y="3275662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8" y="3275662"/>
            <a:ext cx="360040" cy="3600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88225" y="3286336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505684" y="3275662"/>
            <a:ext cx="360040" cy="3600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11820" y="3257865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29" y="3736438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78" y="3721884"/>
            <a:ext cx="60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927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1952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12869" y="2807762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1984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7912" y="2788617"/>
            <a:ext cx="115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1996-97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90236" y="2802402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1998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636" y="3721884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703" y="4446681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538" y="3678737"/>
            <a:ext cx="695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68459" y="278092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428" y="3717032"/>
            <a:ext cx="914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438067" y="2788617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2002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5219" y="278092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2003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095" y="3693406"/>
            <a:ext cx="819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263" y="3736438"/>
            <a:ext cx="1083655" cy="80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551" y="3717032"/>
            <a:ext cx="828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310311" y="278092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2004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63215" y="2783743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2005</a:t>
            </a:r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476" y="3782181"/>
            <a:ext cx="776524" cy="7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4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64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611182"/>
              </p:ext>
            </p:extLst>
          </p:nvPr>
        </p:nvGraphicFramePr>
        <p:xfrm>
          <a:off x="4716016" y="1628800"/>
          <a:ext cx="424317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676841"/>
              </p:ext>
            </p:extLst>
          </p:nvPr>
        </p:nvGraphicFramePr>
        <p:xfrm>
          <a:off x="251520" y="1772816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62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с https://russian.rt.com/science/article/361663-ovca-dolli-klonirovanie-godovshchi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473" y="1052737"/>
            <a:ext cx="46085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7655"/>
            <a:ext cx="7315200" cy="11540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Овечка Долли  1996 год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83369"/>
              </p:ext>
            </p:extLst>
          </p:nvPr>
        </p:nvGraphicFramePr>
        <p:xfrm>
          <a:off x="2144923" y="3717032"/>
          <a:ext cx="4461609" cy="27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4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103658/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56376" cy="59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7041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4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Анкетирование обучающихся ГБОУ СОШ № 619 Калининского района Санкт-Петербурга о клонировании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128310"/>
              </p:ext>
            </p:extLst>
          </p:nvPr>
        </p:nvGraphicFramePr>
        <p:xfrm>
          <a:off x="611560" y="1124744"/>
          <a:ext cx="73448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111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615</TotalTime>
  <Words>292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Перспектива</vt:lpstr>
      <vt:lpstr>Клонировать или нет – вот в чем вопрос….</vt:lpstr>
      <vt:lpstr>Армия клонов – миф или  реальность?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Большое 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Клонировать или нет – вот в чем вопрос….</dc:title>
  <dc:creator>Михайлова Наталья Николаевна</dc:creator>
  <cp:lastModifiedBy>Михайлова Наталья Николаевна</cp:lastModifiedBy>
  <cp:revision>32</cp:revision>
  <cp:lastPrinted>2021-03-09T14:13:38Z</cp:lastPrinted>
  <dcterms:created xsi:type="dcterms:W3CDTF">2021-01-29T12:10:00Z</dcterms:created>
  <dcterms:modified xsi:type="dcterms:W3CDTF">2021-05-05T08:14:12Z</dcterms:modified>
</cp:coreProperties>
</file>